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0" r:id="rId10"/>
    <p:sldId id="266" r:id="rId11"/>
    <p:sldId id="267" r:id="rId12"/>
    <p:sldId id="260" r:id="rId13"/>
    <p:sldId id="261" r:id="rId14"/>
    <p:sldId id="262" r:id="rId15"/>
    <p:sldId id="268" r:id="rId16"/>
    <p:sldId id="269" r:id="rId17"/>
    <p:sldId id="263" r:id="rId18"/>
    <p:sldId id="275" r:id="rId19"/>
    <p:sldId id="264" r:id="rId20"/>
    <p:sldId id="265" r:id="rId21"/>
  </p:sldIdLst>
  <p:sldSz cx="18288000" cy="10287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Pretendard Light" panose="020B0600000101010101" charset="-127"/>
      <p:regular r:id="rId24"/>
    </p:embeddedFont>
    <p:embeddedFont>
      <p:font typeface="Pretendard Bold" panose="020B0600000101010101" charset="-127"/>
      <p:bold r:id="rId25"/>
    </p:embeddedFont>
    <p:embeddedFont>
      <p:font typeface="Pretendard SemiBold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7.png"/><Relationship Id="rId5" Type="http://schemas.openxmlformats.org/officeDocument/2006/relationships/image" Target="../media/image41.png"/><Relationship Id="rId15" Type="http://schemas.openxmlformats.org/officeDocument/2006/relationships/image" Target="../media/image58.png"/><Relationship Id="rId10" Type="http://schemas.openxmlformats.org/officeDocument/2006/relationships/image" Target="../media/image56.png"/><Relationship Id="rId4" Type="http://schemas.openxmlformats.org/officeDocument/2006/relationships/image" Target="../media/image38.png"/><Relationship Id="rId9" Type="http://schemas.openxmlformats.org/officeDocument/2006/relationships/image" Target="../media/image55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2.png"/><Relationship Id="rId12" Type="http://schemas.openxmlformats.org/officeDocument/2006/relationships/image" Target="../media/image6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2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2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5" Type="http://schemas.openxmlformats.org/officeDocument/2006/relationships/image" Target="../media/image81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0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5791200"/>
            <a:ext cx="68580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15050" y="5937250"/>
            <a:ext cx="6362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err="1" smtClean="0">
                <a:solidFill>
                  <a:srgbClr val="1B1B1B"/>
                </a:solidFill>
                <a:latin typeface="Pretendard Regular"/>
              </a:rPr>
              <a:t>정민없는</a:t>
            </a:r>
            <a:r>
              <a:rPr lang="ko-KR" altLang="en-US" sz="3000" b="0" i="0" u="none" strike="noStrike" dirty="0" smtClean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altLang="en-US" sz="3000" b="0" i="0" u="none" strike="noStrike" dirty="0" err="1" smtClean="0">
                <a:solidFill>
                  <a:srgbClr val="1B1B1B"/>
                </a:solidFill>
                <a:latin typeface="Pretendard Regular"/>
              </a:rPr>
              <a:t>정민팀</a:t>
            </a:r>
            <a:r>
              <a:rPr lang="ko-KR" altLang="en-US" sz="3000" b="0" i="0" u="none" strike="noStrike" dirty="0" smtClean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 dirty="0" smtClean="0">
                <a:solidFill>
                  <a:srgbClr val="1B1B1B"/>
                </a:solidFill>
                <a:ea typeface="Pretendard Regular"/>
              </a:rPr>
              <a:t>프로젝트</a:t>
            </a:r>
            <a:r>
              <a:rPr lang="en-US" sz="3000" b="0" i="0" u="none" strike="noStrike" dirty="0" smtClean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1B1B1B"/>
                </a:solidFill>
                <a:ea typeface="Pretendard Regular"/>
              </a:rPr>
              <a:t>발표</a:t>
            </a: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en-US" sz="3000" b="0" i="0" u="none" strike="noStrike" dirty="0" err="1">
                <a:solidFill>
                  <a:srgbClr val="1B1B1B"/>
                </a:solidFill>
                <a:latin typeface="Pretendard Regular"/>
              </a:rPr>
              <a:t>ppt</a:t>
            </a:r>
            <a:endParaRPr lang="en-US" sz="3000" b="0" i="0" u="none" strike="noStrike" dirty="0">
              <a:solidFill>
                <a:srgbClr val="1B1B1B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Regular"/>
              </a:rPr>
              <a:t>WEB PROGRAMMING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537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225890"/>
            <a:ext cx="6850153" cy="46609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47" y="5225890"/>
            <a:ext cx="6850153" cy="46609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266" y="1341783"/>
            <a:ext cx="14995009" cy="235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167444" y="5108190"/>
            <a:ext cx="9533719" cy="235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338" y="659121"/>
            <a:ext cx="1341783" cy="6826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874645" y="5131730"/>
            <a:ext cx="9533719" cy="235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847" y="3342686"/>
            <a:ext cx="6850153" cy="9416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342686"/>
            <a:ext cx="6850153" cy="9416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22087" y="823901"/>
            <a:ext cx="3978268" cy="306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68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1185" y="776821"/>
            <a:ext cx="2377545" cy="400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24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3457" y="776821"/>
            <a:ext cx="2377545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2780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6767" y="3578087"/>
            <a:ext cx="6920773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>
                <a:solidFill>
                  <a:srgbClr val="FFFFFF"/>
                </a:solidFill>
                <a:latin typeface="Pretendard Regular"/>
              </a:rPr>
              <a:t>SQL</a:t>
            </a:r>
            <a:r>
              <a:rPr lang="ko-KR" altLang="en-US" sz="2780">
                <a:solidFill>
                  <a:srgbClr val="FFFFFF"/>
                </a:solidFill>
                <a:ea typeface="Pretendard Regular"/>
              </a:rPr>
              <a:t>조회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20460" y="3554547"/>
            <a:ext cx="6920773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80">
                <a:solidFill>
                  <a:srgbClr val="FFFFFF"/>
                </a:solidFill>
                <a:ea typeface="Pretendard Regular"/>
              </a:rPr>
              <a:t>자바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086506" y="4731549"/>
            <a:ext cx="965142" cy="2354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3147" y="5108190"/>
            <a:ext cx="235400" cy="23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63147" y="4166588"/>
            <a:ext cx="235400" cy="23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118652" y="4731549"/>
            <a:ext cx="965142" cy="235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293" y="5108190"/>
            <a:ext cx="235400" cy="23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5293" y="4166588"/>
            <a:ext cx="235400" cy="23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3847" y="5249430"/>
            <a:ext cx="6850153" cy="61204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3847" y="5861471"/>
            <a:ext cx="6850153" cy="397826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5249430"/>
            <a:ext cx="3436847" cy="225984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0847" y="5178810"/>
            <a:ext cx="3413307" cy="230692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67540" y="7556355"/>
            <a:ext cx="6991394" cy="2283384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83613" y="1906744"/>
            <a:ext cx="6944314" cy="12005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673" dirty="0">
                <a:solidFill>
                  <a:srgbClr val="70E89F"/>
                </a:solidFill>
                <a:latin typeface="Pretendard Regular"/>
              </a:rPr>
              <a:t>4.</a:t>
            </a:r>
            <a:r>
              <a:rPr lang="ko-KR" altLang="en-US" sz="6673" dirty="0">
                <a:solidFill>
                  <a:srgbClr val="70E89F"/>
                </a:solidFill>
                <a:ea typeface="Pretendard Regular"/>
              </a:rPr>
              <a:t>직</a:t>
            </a:r>
            <a:r>
              <a:rPr lang="en-US" sz="6673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6673" dirty="0">
                <a:solidFill>
                  <a:srgbClr val="70E89F"/>
                </a:solidFill>
                <a:ea typeface="Pretendard Regular"/>
              </a:rPr>
              <a:t>무</a:t>
            </a:r>
            <a:r>
              <a:rPr lang="en-US" sz="6673" dirty="0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451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225890"/>
            <a:ext cx="6850153" cy="46609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47" y="5225890"/>
            <a:ext cx="6850153" cy="46609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266" y="1341783"/>
            <a:ext cx="14995009" cy="235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167444" y="5108190"/>
            <a:ext cx="9533719" cy="235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338" y="659121"/>
            <a:ext cx="1341783" cy="6826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874645" y="5131730"/>
            <a:ext cx="9533719" cy="235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847" y="3342686"/>
            <a:ext cx="6850153" cy="9416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342686"/>
            <a:ext cx="6850153" cy="9416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22087" y="823901"/>
            <a:ext cx="3978268" cy="306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68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1185" y="776821"/>
            <a:ext cx="2377545" cy="400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24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3457" y="776821"/>
            <a:ext cx="2377545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2780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6767" y="3578087"/>
            <a:ext cx="6920773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>
                <a:solidFill>
                  <a:srgbClr val="FFFFFF"/>
                </a:solidFill>
                <a:latin typeface="Pretendard Regular"/>
              </a:rPr>
              <a:t>SQL</a:t>
            </a:r>
            <a:r>
              <a:rPr lang="ko-KR" altLang="en-US" sz="2780">
                <a:solidFill>
                  <a:srgbClr val="FFFFFF"/>
                </a:solidFill>
                <a:ea typeface="Pretendard Regular"/>
              </a:rPr>
              <a:t>조회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20460" y="3554547"/>
            <a:ext cx="6920773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80">
                <a:solidFill>
                  <a:srgbClr val="FFFFFF"/>
                </a:solidFill>
                <a:ea typeface="Pretendard Regular"/>
              </a:rPr>
              <a:t>자바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847" y="5272970"/>
            <a:ext cx="6873693" cy="145948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7387" y="6685373"/>
            <a:ext cx="6850153" cy="31543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7540" y="7415114"/>
            <a:ext cx="6850153" cy="242462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7540" y="5225890"/>
            <a:ext cx="3578087" cy="216568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683613" y="1906744"/>
            <a:ext cx="6944314" cy="12005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673">
                <a:solidFill>
                  <a:srgbClr val="70E89F"/>
                </a:solidFill>
                <a:latin typeface="Pretendard Regular"/>
              </a:rPr>
              <a:t>8.</a:t>
            </a:r>
            <a:r>
              <a:rPr lang="ko-KR" altLang="en-US" sz="6673">
                <a:solidFill>
                  <a:srgbClr val="70E89F"/>
                </a:solidFill>
                <a:ea typeface="Pretendard Regular"/>
              </a:rPr>
              <a:t>나라</a:t>
            </a:r>
            <a:r>
              <a:rPr lang="en-US" sz="6673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6673">
                <a:solidFill>
                  <a:srgbClr val="70E89F"/>
                </a:solidFill>
                <a:ea typeface="Pretendard Regular"/>
              </a:rPr>
              <a:t>별</a:t>
            </a:r>
            <a:r>
              <a:rPr lang="en-US" sz="6673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6673">
                <a:solidFill>
                  <a:srgbClr val="70E89F"/>
                </a:solidFill>
                <a:ea typeface="Pretendard Regular"/>
              </a:rPr>
              <a:t>근무직원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118652" y="4731549"/>
            <a:ext cx="965142" cy="2354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5293" y="5108190"/>
            <a:ext cx="235400" cy="23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5293" y="4166588"/>
            <a:ext cx="235400" cy="23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80847" y="5155270"/>
            <a:ext cx="3436847" cy="2189224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086506" y="4731549"/>
            <a:ext cx="965142" cy="2354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63147" y="5108190"/>
            <a:ext cx="235400" cy="23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3147" y="4166588"/>
            <a:ext cx="235400" cy="2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05800" y="8039100"/>
            <a:ext cx="1701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0" y="35052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6794500"/>
            <a:ext cx="414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794500"/>
            <a:ext cx="41402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00" y="6794500"/>
            <a:ext cx="41402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36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서버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8200" y="7200900"/>
            <a:ext cx="420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도시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이름으로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직원정보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검색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358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배포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0" y="70358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통계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자료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(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부서별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긱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부서별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평균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급여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..)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08000" y="5943600"/>
            <a:ext cx="17018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4600" y="4978400"/>
            <a:ext cx="2413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3200400"/>
            <a:ext cx="4127500" cy="303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3200400"/>
            <a:ext cx="4102100" cy="304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6100" y="3187700"/>
            <a:ext cx="4178300" cy="306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8610600"/>
            <a:ext cx="13957300" cy="1257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9507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DB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38000" y="7200900"/>
            <a:ext cx="420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부서장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성으로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부서원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검색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53100" y="1358900"/>
            <a:ext cx="678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5,6,7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기능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구현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35800" y="8978900"/>
            <a:ext cx="420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기능별</a:t>
            </a:r>
            <a:r>
              <a:rPr lang="en-US" sz="2700" b="0" i="0" u="none" strike="noStrike">
                <a:solidFill>
                  <a:srgbClr val="FFFFFF"/>
                </a:solidFill>
                <a:latin typeface="Pretendard Regular"/>
              </a:rPr>
              <a:t> mySql </a:t>
            </a: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쿼리문</a:t>
            </a:r>
            <a:r>
              <a:rPr lang="en-US" sz="2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작성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05800" y="8039100"/>
            <a:ext cx="1701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0" y="35052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6794500"/>
            <a:ext cx="414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6794500"/>
            <a:ext cx="41402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00" y="6794500"/>
            <a:ext cx="41402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36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서버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8200" y="7200900"/>
            <a:ext cx="420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도시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이름으로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직원정보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검색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358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배포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0" y="7035800"/>
            <a:ext cx="4191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통계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자료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(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부서별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긱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부서별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평균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급여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..)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08000" y="5943600"/>
            <a:ext cx="17018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4600" y="4978400"/>
            <a:ext cx="2413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3200400"/>
            <a:ext cx="4127500" cy="303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3200400"/>
            <a:ext cx="4102100" cy="304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6100" y="3187700"/>
            <a:ext cx="4178300" cy="306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8610600"/>
            <a:ext cx="13957300" cy="1257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800" y="3200400"/>
            <a:ext cx="4064000" cy="3048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3900" y="3200400"/>
            <a:ext cx="4140200" cy="30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88800" y="3200400"/>
            <a:ext cx="4127500" cy="30353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9507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DB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38000" y="7200900"/>
            <a:ext cx="4203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부서장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성으로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부서원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검색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53100" y="1320800"/>
            <a:ext cx="678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5,6,7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기능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구현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62700" y="8978900"/>
            <a:ext cx="5562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Pretendard Regular"/>
              </a:rPr>
              <a:t> JDBC </a:t>
            </a: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이용하여</a:t>
            </a:r>
            <a:r>
              <a:rPr lang="en-US" sz="2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이클립스에서</a:t>
            </a:r>
            <a:r>
              <a:rPr lang="en-US" sz="2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870200"/>
            <a:ext cx="7226300" cy="631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2908300"/>
            <a:ext cx="617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0" y="5575300"/>
            <a:ext cx="6172200" cy="242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88000" y="1422400"/>
            <a:ext cx="7112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6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번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통계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코드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42500" y="8153400"/>
            <a:ext cx="7239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switch/case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문을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이용하여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5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가지의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(1.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부서별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err="1">
                <a:solidFill>
                  <a:srgbClr val="FFFFFF"/>
                </a:solidFill>
                <a:ea typeface="Pretendard Regular"/>
              </a:rPr>
              <a:t>직원수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, 2.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부서별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평균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err="1">
                <a:solidFill>
                  <a:srgbClr val="FFFFFF"/>
                </a:solidFill>
                <a:ea typeface="Pretendard Regular"/>
              </a:rPr>
              <a:t>굽여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, 3. </a:t>
            </a:r>
            <a:r>
              <a:rPr lang="ko-KR" sz="2700" b="0" i="0" u="none" strike="noStrike" dirty="0" err="1">
                <a:solidFill>
                  <a:srgbClr val="FFFFFF"/>
                </a:solidFill>
                <a:ea typeface="Pretendard Regular"/>
              </a:rPr>
              <a:t>직무별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최대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최소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급여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, 4.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월별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err="1">
                <a:solidFill>
                  <a:srgbClr val="FFFFFF"/>
                </a:solidFill>
                <a:ea typeface="Pretendard Regular"/>
              </a:rPr>
              <a:t>입사자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, 5. </a:t>
            </a:r>
            <a:r>
              <a:rPr lang="ko-KR" sz="2700" b="0" i="0" u="none" strike="noStrike" dirty="0" err="1">
                <a:solidFill>
                  <a:srgbClr val="FFFFFF"/>
                </a:solidFill>
                <a:ea typeface="Pretendard Regular"/>
              </a:rPr>
              <a:t>직무별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평균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근속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기간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)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의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메</a:t>
            </a:r>
            <a:r>
              <a:rPr lang="ko-KR" altLang="en-US" sz="2700" b="0" i="0" u="none" strike="noStrike" dirty="0" smtClean="0">
                <a:solidFill>
                  <a:srgbClr val="FFFFFF"/>
                </a:solidFill>
                <a:ea typeface="Pretendard Regular"/>
              </a:rPr>
              <a:t>서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드를</a:t>
            </a:r>
            <a:r>
              <a:rPr lang="en-US" sz="2700" b="0" i="0" u="none" strike="noStrike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호출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66" y="1341783"/>
            <a:ext cx="14995009" cy="235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167444" y="5108190"/>
            <a:ext cx="9533719" cy="235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338" y="659121"/>
            <a:ext cx="1341783" cy="6826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74645" y="5131730"/>
            <a:ext cx="9533719" cy="235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22087" y="823901"/>
            <a:ext cx="3978268" cy="306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68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1185" y="776821"/>
            <a:ext cx="2377545" cy="400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24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43457" y="776821"/>
            <a:ext cx="2377545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2780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83613" y="1530103"/>
            <a:ext cx="6944314" cy="12005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73" dirty="0">
                <a:solidFill>
                  <a:srgbClr val="70E89F"/>
                </a:solidFill>
                <a:ea typeface="Pretendard Regular"/>
              </a:rPr>
              <a:t>메인</a:t>
            </a:r>
            <a:r>
              <a:rPr lang="en-US" sz="6673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6673" dirty="0">
                <a:solidFill>
                  <a:srgbClr val="70E89F"/>
                </a:solidFill>
                <a:ea typeface="Pretendard Regular"/>
              </a:rPr>
              <a:t>클래스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999781" y="1630402"/>
            <a:ext cx="10522026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pic>
        <p:nvPicPr>
          <p:cNvPr id="1025" name="_x242259176" descr="EMB000056a002e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035" y="2730646"/>
            <a:ext cx="5590574" cy="653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731594" y="1845044"/>
            <a:ext cx="13291772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pic>
        <p:nvPicPr>
          <p:cNvPr id="1027" name="_x242272856" descr="EMB000056a002e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04" y="2742415"/>
            <a:ext cx="7909457" cy="601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4"/>
          <p:cNvSpPr txBox="1"/>
          <p:nvPr/>
        </p:nvSpPr>
        <p:spPr>
          <a:xfrm>
            <a:off x="6981212" y="7578419"/>
            <a:ext cx="10239922" cy="36972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224" dirty="0" err="1">
                <a:solidFill>
                  <a:srgbClr val="FFFFFF"/>
                </a:solidFill>
                <a:latin typeface="Pretendard Regular"/>
              </a:rPr>
              <a:t>Swtich</a:t>
            </a:r>
            <a:r>
              <a:rPr lang="en-US" altLang="ko-KR" sz="2224" dirty="0">
                <a:solidFill>
                  <a:srgbClr val="FFFFFF"/>
                </a:solidFill>
                <a:latin typeface="Pretendard Regular"/>
              </a:rPr>
              <a:t>/case</a:t>
            </a:r>
            <a:r>
              <a:rPr lang="ko-KR" altLang="en-US" sz="2224" dirty="0">
                <a:solidFill>
                  <a:srgbClr val="FFFFFF"/>
                </a:solidFill>
                <a:latin typeface="Pretendard Regular"/>
              </a:rPr>
              <a:t>문을 활용해 총 </a:t>
            </a:r>
            <a:r>
              <a:rPr lang="en-US" altLang="ko-KR" sz="2224" dirty="0">
                <a:solidFill>
                  <a:srgbClr val="FFFFFF"/>
                </a:solidFill>
                <a:latin typeface="Pretendard Regular"/>
              </a:rPr>
              <a:t>8</a:t>
            </a:r>
            <a:r>
              <a:rPr lang="ko-KR" altLang="en-US" sz="2224" dirty="0">
                <a:solidFill>
                  <a:srgbClr val="FFFFFF"/>
                </a:solidFill>
                <a:latin typeface="Pretendard Regular"/>
              </a:rPr>
              <a:t>가지의  기능을 사용자가 콘솔 창에 입력한</a:t>
            </a:r>
            <a:endParaRPr lang="en-US" sz="2224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224" dirty="0">
                <a:solidFill>
                  <a:srgbClr val="FFFFFF"/>
                </a:solidFill>
                <a:ea typeface="Pretendard Regular"/>
              </a:rPr>
              <a:t>번호에 따른 기능 별 </a:t>
            </a:r>
            <a:r>
              <a:rPr lang="ko-KR" altLang="en-US" sz="2224" dirty="0" smtClean="0">
                <a:solidFill>
                  <a:srgbClr val="FFFFFF"/>
                </a:solidFill>
                <a:ea typeface="Pretendard Regular"/>
              </a:rPr>
              <a:t>메서드를 </a:t>
            </a:r>
            <a:r>
              <a:rPr lang="ko-KR" altLang="en-US" sz="2224" dirty="0">
                <a:solidFill>
                  <a:srgbClr val="FFFFFF"/>
                </a:solidFill>
                <a:ea typeface="Pretendard Regular"/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31182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66" y="1341783"/>
            <a:ext cx="14995009" cy="235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167444" y="5108190"/>
            <a:ext cx="9533719" cy="235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338" y="659121"/>
            <a:ext cx="1341783" cy="6826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874645" y="5131730"/>
            <a:ext cx="9533719" cy="235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22087" y="823901"/>
            <a:ext cx="3978268" cy="306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68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1185" y="776821"/>
            <a:ext cx="2377545" cy="400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24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43457" y="776821"/>
            <a:ext cx="2377545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2780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426480" y="2007517"/>
            <a:ext cx="12541840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pic>
        <p:nvPicPr>
          <p:cNvPr id="2049" name="_x242257520" descr="EMB000056a002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373" y="2538646"/>
            <a:ext cx="7013421" cy="51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658264" y="2106307"/>
            <a:ext cx="12195986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940747" y="3568700"/>
            <a:ext cx="342351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1931141" y="1659919"/>
            <a:ext cx="11733434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pic>
        <p:nvPicPr>
          <p:cNvPr id="2057" name="_x570115224" descr="EMB000056a002f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52" y="6057900"/>
            <a:ext cx="6930049" cy="43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884060" y="1229746"/>
            <a:ext cx="10803582" cy="6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9488" tIns="84744" rIns="169488" bIns="84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3336"/>
          </a:p>
        </p:txBody>
      </p:sp>
      <p:pic>
        <p:nvPicPr>
          <p:cNvPr id="2059" name="_x570137472" descr="EMB000056a002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78" y="2398285"/>
            <a:ext cx="6964323" cy="36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4"/>
          <p:cNvSpPr txBox="1"/>
          <p:nvPr/>
        </p:nvSpPr>
        <p:spPr>
          <a:xfrm>
            <a:off x="8803534" y="6720061"/>
            <a:ext cx="7768215" cy="36972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224" dirty="0">
                <a:solidFill>
                  <a:srgbClr val="FFFFFF"/>
                </a:solidFill>
                <a:ea typeface="Pretendard Regular"/>
              </a:rPr>
              <a:t>기능 별 </a:t>
            </a:r>
            <a:r>
              <a:rPr lang="ko-KR" altLang="en-US" sz="2224" dirty="0" smtClean="0">
                <a:solidFill>
                  <a:srgbClr val="FFFFFF"/>
                </a:solidFill>
                <a:ea typeface="Pretendard Regular"/>
              </a:rPr>
              <a:t>메서드에서 </a:t>
            </a:r>
            <a:r>
              <a:rPr lang="ko-KR" altLang="en-US" sz="2224" dirty="0">
                <a:solidFill>
                  <a:srgbClr val="FFFFFF"/>
                </a:solidFill>
                <a:ea typeface="Pretendard Regular"/>
              </a:rPr>
              <a:t>호출한 값을 콘솔 창에 출력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3613" y="1418807"/>
            <a:ext cx="6944314" cy="12005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73" dirty="0">
                <a:solidFill>
                  <a:srgbClr val="70E89F"/>
                </a:solidFill>
                <a:ea typeface="Pretendard Regular"/>
              </a:rPr>
              <a:t>메인</a:t>
            </a:r>
            <a:r>
              <a:rPr lang="en-US" sz="6673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6673" dirty="0">
                <a:solidFill>
                  <a:srgbClr val="70E89F"/>
                </a:solidFill>
                <a:ea typeface="Pretendard Regular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27028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3670300"/>
            <a:ext cx="8153400" cy="618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124200"/>
            <a:ext cx="61722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5410200"/>
            <a:ext cx="61722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2298700"/>
            <a:ext cx="6172200" cy="1193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88000" y="1409700"/>
            <a:ext cx="7112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각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기능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클래스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7400" y="7924800"/>
            <a:ext cx="55626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만들어지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기능별로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클래스로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만들고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클래스마다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입력</a:t>
            </a:r>
            <a:r>
              <a:rPr lang="en-US" alt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받는</a:t>
            </a:r>
            <a:r>
              <a:rPr lang="en-US" sz="2700" b="0" i="0" u="none" strike="noStrike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메</a:t>
            </a:r>
            <a:r>
              <a:rPr lang="ko-KR" altLang="en-US" sz="2700" b="0" i="0" u="none" strike="noStrike" dirty="0" smtClean="0">
                <a:solidFill>
                  <a:srgbClr val="FFFFFF"/>
                </a:solidFill>
                <a:ea typeface="Pretendard Regular"/>
              </a:rPr>
              <a:t>서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드와</a:t>
            </a:r>
            <a:r>
              <a:rPr lang="en-US" sz="2700" b="0" i="0" u="none" strike="noStrike" dirty="0" smtClean="0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en-US" sz="2700" b="0" i="0" u="none" strike="noStrike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쿼리를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실행하는</a:t>
            </a:r>
            <a:r>
              <a:rPr lang="en-US" sz="27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메</a:t>
            </a:r>
            <a:r>
              <a:rPr lang="ko-KR" altLang="en-US" sz="2700" b="0" i="0" u="none" strike="noStrike" dirty="0" smtClean="0">
                <a:solidFill>
                  <a:srgbClr val="FFFFFF"/>
                </a:solidFill>
                <a:ea typeface="Pretendard Regular"/>
              </a:rPr>
              <a:t>서</a:t>
            </a:r>
            <a:r>
              <a:rPr lang="ko-KR" sz="2700" b="0" i="0" u="none" strike="noStrike" dirty="0" smtClean="0">
                <a:solidFill>
                  <a:srgbClr val="FFFFFF"/>
                </a:solidFill>
                <a:ea typeface="Pretendard Regular"/>
              </a:rPr>
              <a:t>드를</a:t>
            </a:r>
            <a:r>
              <a:rPr lang="en-US" sz="2700" b="0" i="0" u="none" strike="noStrike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ea typeface="Pretendard Regular"/>
              </a:rPr>
              <a:t>정의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mtClean="0">
                <a:solidFill>
                  <a:srgbClr val="1B1B1B"/>
                </a:solidFill>
                <a:latin typeface="Pretendard SemiBold"/>
              </a:rPr>
              <a:t>04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11900" y="1663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pc="-100" dirty="0" smtClean="0">
                <a:solidFill>
                  <a:srgbClr val="70E89F"/>
                </a:solidFill>
                <a:ea typeface="Pretendard Regular"/>
              </a:rPr>
              <a:t>시행착오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12" y="2946400"/>
            <a:ext cx="4779026" cy="3886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50" y="2946400"/>
            <a:ext cx="5536250" cy="6540500"/>
          </a:xfrm>
          <a:prstGeom prst="rect">
            <a:avLst/>
          </a:prstGeom>
        </p:spPr>
      </p:pic>
      <p:sp>
        <p:nvSpPr>
          <p:cNvPr id="24" name="TextBox 14"/>
          <p:cNvSpPr txBox="1"/>
          <p:nvPr/>
        </p:nvSpPr>
        <p:spPr>
          <a:xfrm>
            <a:off x="12240100" y="3002279"/>
            <a:ext cx="4736150" cy="24237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700" b="0" i="0" u="none" strike="noStrike" dirty="0" smtClean="0">
                <a:solidFill>
                  <a:srgbClr val="FFFFFF"/>
                </a:solidFill>
                <a:ea typeface="Pretendard Regular"/>
              </a:rPr>
              <a:t>각 기능별 </a:t>
            </a:r>
            <a:r>
              <a:rPr lang="en-US" altLang="ko-KR" sz="2700" dirty="0" err="1" smtClean="0">
                <a:solidFill>
                  <a:srgbClr val="FFFFFF"/>
                </a:solidFill>
                <a:ea typeface="Pretendard Regular"/>
              </a:rPr>
              <a:t>emp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에서 </a:t>
            </a:r>
            <a:r>
              <a:rPr lang="ko-KR" altLang="en-US" sz="2700" dirty="0" err="1" smtClean="0">
                <a:solidFill>
                  <a:srgbClr val="FFFFFF"/>
                </a:solidFill>
                <a:ea typeface="Pretendard Regular"/>
              </a:rPr>
              <a:t>필드명과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 타입이 달라 일부 데이터가 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null 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로 나옴 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-&gt; </a:t>
            </a:r>
            <a:r>
              <a:rPr lang="en-US" altLang="ko-KR" sz="2700" dirty="0" err="1" smtClean="0">
                <a:solidFill>
                  <a:srgbClr val="FFFFFF"/>
                </a:solidFill>
                <a:ea typeface="Pretendard Regular"/>
              </a:rPr>
              <a:t>Emp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클래스에서 </a:t>
            </a:r>
            <a:r>
              <a:rPr lang="ko-KR" altLang="en-US" sz="2700" dirty="0" err="1" smtClean="0">
                <a:solidFill>
                  <a:srgbClr val="FFFFFF"/>
                </a:solidFill>
                <a:ea typeface="Pretendard Regular"/>
              </a:rPr>
              <a:t>필드명과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 타입 통일</a:t>
            </a: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2240100" y="6362700"/>
            <a:ext cx="4736150" cy="24237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데이터베이스에서 </a:t>
            </a:r>
            <a:r>
              <a:rPr lang="ko-KR" altLang="en-US" sz="2700" dirty="0" err="1" smtClean="0">
                <a:solidFill>
                  <a:srgbClr val="FFFFFF"/>
                </a:solidFill>
                <a:ea typeface="Pretendard Regular"/>
              </a:rPr>
              <a:t>직원정보를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 조회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출력 후</a:t>
            </a:r>
            <a:r>
              <a:rPr lang="en-US" altLang="ko-KR" sz="2700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en-US" altLang="ko-KR" sz="2700" dirty="0" err="1" smtClean="0">
                <a:solidFill>
                  <a:srgbClr val="FFFFFF"/>
                </a:solidFill>
                <a:ea typeface="Pretendard Regular"/>
              </a:rPr>
              <a:t>rs.close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()</a:t>
            </a:r>
          </a:p>
          <a:p>
            <a:pPr lvl="0" algn="ctr">
              <a:lnSpc>
                <a:spcPct val="107899"/>
              </a:lnSpc>
            </a:pP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 </a:t>
            </a:r>
            <a:r>
              <a:rPr lang="en-US" altLang="ko-KR" sz="2700" dirty="0" err="1" smtClean="0">
                <a:solidFill>
                  <a:srgbClr val="FFFFFF"/>
                </a:solidFill>
                <a:ea typeface="Pretendard Regular"/>
              </a:rPr>
              <a:t>pstmt.close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(); </a:t>
            </a:r>
            <a:r>
              <a:rPr lang="en-US" altLang="ko-KR" sz="2700" dirty="0" err="1" smtClean="0">
                <a:solidFill>
                  <a:srgbClr val="FFFFFF"/>
                </a:solidFill>
                <a:ea typeface="Pretendard Regular"/>
              </a:rPr>
              <a:t>conn.close</a:t>
            </a:r>
            <a:r>
              <a:rPr lang="en-US" altLang="ko-KR" sz="2700" dirty="0" smtClean="0">
                <a:solidFill>
                  <a:srgbClr val="FFFFFF"/>
                </a:solidFill>
                <a:ea typeface="Pretendard Regular"/>
              </a:rPr>
              <a:t>();</a:t>
            </a:r>
            <a:r>
              <a:rPr lang="ko-KR" altLang="en-US" sz="2700" dirty="0" smtClean="0">
                <a:solidFill>
                  <a:srgbClr val="FFFFFF"/>
                </a:solidFill>
                <a:ea typeface="Pretendard Regular"/>
              </a:rPr>
              <a:t>를 하지 않아 종료가 되지 않음</a:t>
            </a: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244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0" y="4038600"/>
            <a:ext cx="3873500" cy="537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038600"/>
            <a:ext cx="7404100" cy="537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194300" y="6045200"/>
            <a:ext cx="402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5448300"/>
            <a:ext cx="6350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8700" y="5334000"/>
            <a:ext cx="812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3300" y="5422900"/>
            <a:ext cx="635000" cy="63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1B1B1B"/>
                </a:solidFill>
                <a:latin typeface="Pretendard SemiBold"/>
              </a:rPr>
              <a:t>05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67100" y="45339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고예원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2800" y="45339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조계연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71200" y="45339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정태수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11900" y="1663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느낀점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및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소감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19772" y="6794500"/>
            <a:ext cx="34353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1900" dirty="0" smtClean="0">
                <a:solidFill>
                  <a:srgbClr val="FFFFFF"/>
                </a:solidFill>
                <a:ea typeface="Pretendard Regular"/>
              </a:rPr>
              <a:t>배웠던 내용을 다시금 정리 할 수 있어 의미 있었고</a:t>
            </a:r>
            <a:r>
              <a:rPr lang="en-US" altLang="ko-KR" sz="19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dirty="0" smtClean="0">
                <a:solidFill>
                  <a:srgbClr val="FFFFFF"/>
                </a:solidFill>
                <a:ea typeface="Pretendard Regular"/>
              </a:rPr>
              <a:t>코딩을 통한 팀 과제 경험을 할 수 있어 좋았다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97260" y="6972300"/>
            <a:ext cx="34353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간단해 보이는 과제 일지라도 생각보다 많은 시행착오를 </a:t>
            </a:r>
            <a:r>
              <a:rPr lang="ko-KR" altLang="en-US" sz="1900" dirty="0">
                <a:solidFill>
                  <a:srgbClr val="FFFFFF"/>
                </a:solidFill>
                <a:ea typeface="Pretendard Regular"/>
              </a:rPr>
              <a:t>겪</a:t>
            </a: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으며</a:t>
            </a:r>
            <a:r>
              <a:rPr lang="en-US" alt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개념적으로 다시 한번 공부하는 시간이 된 </a:t>
            </a:r>
            <a:r>
              <a:rPr lang="ko-KR" altLang="en-US" sz="1900" dirty="0" smtClean="0">
                <a:solidFill>
                  <a:srgbClr val="FFFFFF"/>
                </a:solidFill>
                <a:ea typeface="Pretendard Regular"/>
              </a:rPr>
              <a:t>것 같다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00199" y="7137400"/>
            <a:ext cx="343535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프로젝트를 시작할 때 까지도 배운 내용을 잘 이해하지 못해서 어떻게 진행해야 할지 갈피를 잡지 못했는데</a:t>
            </a:r>
            <a:r>
              <a:rPr lang="en-US" alt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팀원들의 도움과 배려로 제가 맡은 부분을 천천히 진행하며</a:t>
            </a:r>
            <a:r>
              <a:rPr lang="en-US" alt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어느 정도 </a:t>
            </a:r>
            <a:r>
              <a:rPr lang="ko-KR" altLang="en-US" sz="1900" dirty="0" smtClean="0">
                <a:solidFill>
                  <a:srgbClr val="FFFFFF"/>
                </a:solidFill>
                <a:ea typeface="Pretendard Regular"/>
              </a:rPr>
              <a:t>흐름을 파악할 수 있게 되어 팀원들에게 감사합니다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66800" y="1041400"/>
            <a:ext cx="16167100" cy="924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54100" y="660400"/>
            <a:ext cx="161925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427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2700" y="6946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42700" y="6286500"/>
            <a:ext cx="4267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Pretendard Regular"/>
              </a:rPr>
              <a:t>개발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42700" y="5499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분담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목차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17"/>
          <p:cNvSpPr txBox="1"/>
          <p:nvPr/>
        </p:nvSpPr>
        <p:spPr>
          <a:xfrm>
            <a:off x="11452225" y="7042150"/>
            <a:ext cx="4267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Regular"/>
              </a:rPr>
              <a:t>시행착오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3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043" y="7696926"/>
            <a:ext cx="5588000" cy="571500"/>
          </a:xfrm>
          <a:prstGeom prst="rect">
            <a:avLst/>
          </a:prstGeom>
        </p:spPr>
      </p:pic>
      <p:pic>
        <p:nvPicPr>
          <p:cNvPr id="35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4843" y="7722326"/>
            <a:ext cx="1028700" cy="508000"/>
          </a:xfrm>
          <a:prstGeom prst="rect">
            <a:avLst/>
          </a:prstGeom>
        </p:spPr>
      </p:pic>
      <p:sp>
        <p:nvSpPr>
          <p:cNvPr id="37" name="TextBox 17"/>
          <p:cNvSpPr txBox="1"/>
          <p:nvPr/>
        </p:nvSpPr>
        <p:spPr>
          <a:xfrm>
            <a:off x="11444968" y="7766776"/>
            <a:ext cx="4267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Regular"/>
              </a:rPr>
              <a:t>소감 및 </a:t>
            </a:r>
            <a:r>
              <a:rPr lang="ko-KR" altLang="en-US" sz="3000" b="0" i="0" u="none" strike="noStrike" dirty="0" err="1" smtClean="0">
                <a:solidFill>
                  <a:srgbClr val="FFFFFF"/>
                </a:solidFill>
                <a:ea typeface="Pretendard Regular"/>
              </a:rPr>
              <a:t>느낀점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38" name="TextBox 32"/>
          <p:cNvSpPr txBox="1"/>
          <p:nvPr/>
        </p:nvSpPr>
        <p:spPr>
          <a:xfrm>
            <a:off x="10632077" y="775843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 smtClean="0">
                <a:solidFill>
                  <a:srgbClr val="70E89F"/>
                </a:solidFill>
                <a:latin typeface="Pretendard Regular"/>
              </a:rPr>
              <a:t>05</a:t>
            </a:r>
            <a:endParaRPr lang="en-US" sz="2400" b="0" i="0" u="none" strike="noStrike" dirty="0">
              <a:solidFill>
                <a:srgbClr val="70E89F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9900" y="18034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197600"/>
            <a:ext cx="13614400" cy="1003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6426200"/>
            <a:ext cx="908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Light"/>
              </a:rPr>
              <a:t>07/18 ~ 07/21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6273800"/>
            <a:ext cx="45339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74900" y="64262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4495800"/>
            <a:ext cx="136144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584700"/>
            <a:ext cx="45339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47244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명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08800" y="4724400"/>
            <a:ext cx="906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Light"/>
              </a:rPr>
              <a:t>조건별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Light"/>
              </a:rPr>
              <a:t>직원정보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Light"/>
              </a:rPr>
              <a:t>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0" y="4038600"/>
            <a:ext cx="3873500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038600"/>
            <a:ext cx="7404100" cy="40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194300" y="6045200"/>
            <a:ext cx="4025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5448300"/>
            <a:ext cx="6350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8700" y="5334000"/>
            <a:ext cx="812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3300" y="5422900"/>
            <a:ext cx="635000" cy="63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1B1B1B"/>
                </a:solidFill>
                <a:latin typeface="Pretendard SemiBold"/>
              </a:rPr>
              <a:t>02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67100" y="45339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고예원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2800" y="45339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조계연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71200" y="45339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정태수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5884" y="6508750"/>
            <a:ext cx="3733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도시이름으로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통계자료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출력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부서장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성으로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부서원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각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클래스</a:t>
            </a:r>
            <a:r>
              <a:rPr lang="en-US" alt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화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11900" y="1663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팀원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분담</a:t>
            </a:r>
          </a:p>
        </p:txBody>
      </p:sp>
      <p:sp>
        <p:nvSpPr>
          <p:cNvPr id="21" name="TextBox 18"/>
          <p:cNvSpPr txBox="1"/>
          <p:nvPr/>
        </p:nvSpPr>
        <p:spPr>
          <a:xfrm>
            <a:off x="7156450" y="6464300"/>
            <a:ext cx="3733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이름으로</a:t>
            </a:r>
            <a:r>
              <a:rPr lang="en-US" sz="1900" b="0" i="0" u="none" strike="noStrike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입사 연도</a:t>
            </a:r>
            <a:r>
              <a:rPr lang="ko-KR" altLang="en-US" sz="1900" dirty="0" smtClean="0">
                <a:solidFill>
                  <a:srgbClr val="FFFFFF"/>
                </a:solidFill>
                <a:ea typeface="Pretendard Regular"/>
              </a:rPr>
              <a:t>로 검색 </a:t>
            </a:r>
            <a:r>
              <a:rPr 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기능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부서 번호로 검색 기능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3562259" y="6413500"/>
            <a:ext cx="3733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직무</a:t>
            </a:r>
            <a:r>
              <a:rPr 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로</a:t>
            </a:r>
            <a:r>
              <a:rPr lang="en-US" sz="1900" b="0" i="0" u="none" strike="noStrike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dirty="0" smtClean="0">
                <a:solidFill>
                  <a:srgbClr val="FFFFFF"/>
                </a:solidFill>
                <a:ea typeface="Pretendard Regular"/>
              </a:rPr>
              <a:t>나라별 검색</a:t>
            </a:r>
            <a:r>
              <a:rPr lang="ko-KR" sz="1900" b="0" i="0" u="none" strike="noStrike" dirty="0" smtClean="0">
                <a:solidFill>
                  <a:srgbClr val="FFFFFF"/>
                </a:solidFill>
                <a:ea typeface="Pretendard Regular"/>
              </a:rPr>
              <a:t>기능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1900" dirty="0" smtClean="0">
                <a:solidFill>
                  <a:srgbClr val="FFFFFF"/>
                </a:solidFill>
                <a:ea typeface="Pretendard Regular"/>
              </a:rPr>
              <a:t>메인 클래스에서 각 기능 구현</a:t>
            </a:r>
            <a:endParaRPr lang="ko-KR" sz="19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4902200"/>
            <a:ext cx="10591800" cy="313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3619500"/>
            <a:ext cx="37719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00" y="3619500"/>
            <a:ext cx="37719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7594600"/>
            <a:ext cx="3670300" cy="177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7581900"/>
            <a:ext cx="3771900" cy="177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1B1B1B"/>
                </a:solidFill>
                <a:latin typeface="Pretendard SemiBold"/>
              </a:rPr>
              <a:t>03</a:t>
            </a:r>
            <a:endParaRPr lang="en-US" sz="3000" b="0" i="0" u="none" strike="noStrike" dirty="0">
              <a:solidFill>
                <a:srgbClr val="1B1B1B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88000" y="1473200"/>
            <a:ext cx="7112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과정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46550" y="8280400"/>
            <a:ext cx="304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SQL </a:t>
            </a:r>
            <a:r>
              <a:rPr lang="ko-KR" sz="3000" b="1" i="0" u="none" strike="noStrike" dirty="0" smtClean="0">
                <a:solidFill>
                  <a:srgbClr val="70E89F"/>
                </a:solidFill>
                <a:ea typeface="Pretendard Regular"/>
              </a:rPr>
              <a:t>쿼리</a:t>
            </a:r>
            <a:r>
              <a:rPr lang="en-US" altLang="ko-KR" sz="3000" b="1" i="0" u="none" strike="noStrike" dirty="0" smtClean="0">
                <a:solidFill>
                  <a:srgbClr val="70E89F"/>
                </a:solidFill>
                <a:ea typeface="Pretendard Regular"/>
              </a:rPr>
              <a:t> </a:t>
            </a:r>
            <a:r>
              <a:rPr lang="ko-KR" sz="3000" b="1" i="0" u="none" strike="noStrike" dirty="0" smtClean="0">
                <a:solidFill>
                  <a:srgbClr val="70E89F"/>
                </a:solidFill>
                <a:ea typeface="Pretendard Regular"/>
              </a:rPr>
              <a:t>문</a:t>
            </a:r>
            <a:r>
              <a:rPr lang="en-US" sz="3000" b="1" i="0" u="none" strike="noStrike" dirty="0" smtClean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작성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18200" y="4025900"/>
            <a:ext cx="31877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70E89F"/>
                </a:solidFill>
                <a:latin typeface="Pretendard Regular"/>
              </a:rPr>
              <a:t>JDBC</a:t>
            </a:r>
            <a:r>
              <a:rPr lang="ko-KR" sz="3000" b="0" i="0" u="none" strike="noStrike" dirty="0">
                <a:solidFill>
                  <a:srgbClr val="70E89F"/>
                </a:solidFill>
                <a:ea typeface="Pretendard Regular"/>
              </a:rPr>
              <a:t>를</a:t>
            </a:r>
            <a:r>
              <a:rPr lang="en-US" sz="3000" b="0" i="0" u="none" strike="noStrike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ea typeface="Pretendard Regular"/>
              </a:rPr>
              <a:t>이용하여</a:t>
            </a:r>
            <a:r>
              <a:rPr lang="en-US" sz="3000" b="0" i="0" u="none" strike="noStrike" dirty="0">
                <a:solidFill>
                  <a:srgbClr val="70E89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Eclipse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에서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 DB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연동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67700" y="8051800"/>
            <a:ext cx="32131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main 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클래스에서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모든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기능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 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작동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확인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96500" y="42545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각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1" i="0" u="none" strike="noStrike" dirty="0">
                <a:solidFill>
                  <a:srgbClr val="70E89F"/>
                </a:solidFill>
                <a:ea typeface="Pretendard Regular"/>
              </a:rPr>
              <a:t>기능별</a:t>
            </a:r>
            <a:r>
              <a:rPr lang="en-US" sz="3000" b="1" i="0" u="none" strike="noStrike" dirty="0">
                <a:solidFill>
                  <a:srgbClr val="70E89F"/>
                </a:solidFill>
                <a:latin typeface="Pretendard Regular"/>
              </a:rPr>
              <a:t> </a:t>
            </a:r>
            <a:r>
              <a:rPr lang="ko-KR" sz="3000" b="0" i="0" u="none" strike="noStrike" dirty="0">
                <a:solidFill>
                  <a:srgbClr val="70E89F"/>
                </a:solidFill>
                <a:ea typeface="Pretendard Regular"/>
              </a:rPr>
              <a:t>클래스</a:t>
            </a:r>
            <a:r>
              <a:rPr lang="en-US" sz="3000" b="0" i="0" u="none" strike="noStrike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ea typeface="Pretendard Regular"/>
              </a:rPr>
              <a:t>분류</a:t>
            </a:r>
          </a:p>
        </p:txBody>
      </p:sp>
    </p:spTree>
    <p:extLst>
      <p:ext uri="{BB962C8B-B14F-4D97-AF65-F5344CB8AC3E}">
        <p14:creationId xmlns:p14="http://schemas.microsoft.com/office/powerpoint/2010/main" val="6346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7658100"/>
            <a:ext cx="4140200" cy="165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7658100"/>
            <a:ext cx="4140200" cy="165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0" y="7658100"/>
            <a:ext cx="41402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6300" y="7797800"/>
            <a:ext cx="4191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getEmpListByFullName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  <a:p>
            <a:pPr lvl="0" algn="ctr">
              <a:lnSpc>
                <a:spcPct val="107899"/>
              </a:lnSpc>
            </a:pPr>
            <a:endParaRPr lang="ko-KR" sz="2000" b="1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DB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에서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이름으로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리스트를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가져오는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1200" y="7797800"/>
            <a:ext cx="4191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searchByName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  <a:p>
            <a:pPr lvl="0" algn="ctr">
              <a:lnSpc>
                <a:spcPct val="107899"/>
              </a:lnSpc>
            </a:pPr>
            <a:endParaRPr lang="ko-KR" sz="2000" b="1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이름을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입력받아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해당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직원을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738100" y="5461000"/>
            <a:ext cx="26543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3900" y="2641600"/>
            <a:ext cx="4140200" cy="500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641600"/>
            <a:ext cx="4140200" cy="500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88800" y="2641600"/>
            <a:ext cx="4140200" cy="330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8800" y="6197600"/>
            <a:ext cx="4140200" cy="1447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963400" y="8128000"/>
            <a:ext cx="4191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mian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메서드에서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실행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결과와</a:t>
            </a:r>
          </a:p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SQL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결과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비교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96000" y="1257300"/>
            <a:ext cx="609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1.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이름으로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10011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7658100"/>
            <a:ext cx="4140200" cy="165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7658100"/>
            <a:ext cx="4140200" cy="165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0" y="7658100"/>
            <a:ext cx="41402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6300" y="7797800"/>
            <a:ext cx="4191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getEmpListByFullName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  <a:p>
            <a:pPr lvl="0" algn="ctr">
              <a:lnSpc>
                <a:spcPct val="107899"/>
              </a:lnSpc>
            </a:pPr>
            <a:endParaRPr lang="ko-KR" sz="2000" b="1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DB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에서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입사연도로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리스트를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가져오는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1200" y="7797800"/>
            <a:ext cx="4191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searchByHireYear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  <a:p>
            <a:pPr lvl="0" algn="ctr">
              <a:lnSpc>
                <a:spcPct val="107899"/>
              </a:lnSpc>
            </a:pPr>
            <a:endParaRPr lang="ko-KR" sz="2000" b="1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입사연도를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입력받아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해당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직원을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738100" y="5461000"/>
            <a:ext cx="26543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3900" y="2641600"/>
            <a:ext cx="4140200" cy="500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641600"/>
            <a:ext cx="4140200" cy="500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88800" y="2641600"/>
            <a:ext cx="4140200" cy="330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8800" y="6197600"/>
            <a:ext cx="4140200" cy="144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2641600"/>
            <a:ext cx="4140200" cy="5003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3900" y="2641600"/>
            <a:ext cx="4140200" cy="5003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8800" y="2641600"/>
            <a:ext cx="4140200" cy="3302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88800" y="6197600"/>
            <a:ext cx="4140200" cy="1447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963400" y="8128000"/>
            <a:ext cx="4191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mian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메서드에서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실행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결과와</a:t>
            </a:r>
          </a:p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SQL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결과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비교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08600" y="1231900"/>
            <a:ext cx="7937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2.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입사연도로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4181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7658100"/>
            <a:ext cx="4140200" cy="165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7658100"/>
            <a:ext cx="4140200" cy="165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0" y="7658100"/>
            <a:ext cx="4140200" cy="16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6300" y="7797800"/>
            <a:ext cx="4191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getEmpListByDeptNo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  <a:p>
            <a:pPr lvl="0" algn="ctr">
              <a:lnSpc>
                <a:spcPct val="107899"/>
              </a:lnSpc>
            </a:pPr>
            <a:endParaRPr lang="ko-KR" sz="2000" b="1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DB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에서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부서번호로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리스트를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가져오는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1200" y="7797800"/>
            <a:ext cx="4191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searchByDeptNo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</a:t>
            </a:r>
          </a:p>
          <a:p>
            <a:pPr lvl="0" algn="ctr">
              <a:lnSpc>
                <a:spcPct val="107899"/>
              </a:lnSpc>
            </a:pPr>
            <a:endParaRPr lang="ko-KR" sz="2000" b="1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부서번호를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입력받아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해당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직원을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738100" y="5461000"/>
            <a:ext cx="26543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3900" y="2641600"/>
            <a:ext cx="4140200" cy="500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2641600"/>
            <a:ext cx="4140200" cy="500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88800" y="2641600"/>
            <a:ext cx="4140200" cy="330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8800" y="6197600"/>
            <a:ext cx="4140200" cy="144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2641600"/>
            <a:ext cx="4140200" cy="5003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3900" y="2641600"/>
            <a:ext cx="4140200" cy="5003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88800" y="2641600"/>
            <a:ext cx="4140200" cy="3302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88800" y="6197600"/>
            <a:ext cx="4140200" cy="1447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700" y="2641600"/>
            <a:ext cx="4140200" cy="5003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73900" y="2641600"/>
            <a:ext cx="4140200" cy="5003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88800" y="2641600"/>
            <a:ext cx="4140200" cy="330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988800" y="6197600"/>
            <a:ext cx="4140200" cy="1447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963400" y="8128000"/>
            <a:ext cx="4191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mian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메서드에서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실행</a:t>
            </a:r>
            <a:r>
              <a:rPr lang="en-US" sz="2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Pretendard Regular"/>
              </a:rPr>
              <a:t>결과와</a:t>
            </a:r>
          </a:p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SQL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결과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비교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308600" y="1231900"/>
            <a:ext cx="7937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3.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부서번호로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12822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138" y="-251949"/>
            <a:ext cx="18589662" cy="11780658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019" y="3601627"/>
            <a:ext cx="1765503" cy="17655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247" y="3625167"/>
            <a:ext cx="1765503" cy="17655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50" y="3625167"/>
            <a:ext cx="1765503" cy="1765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66" y="1341783"/>
            <a:ext cx="14995009" cy="235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88" y="6661833"/>
            <a:ext cx="3837027" cy="23304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257" y="6661833"/>
            <a:ext cx="3837027" cy="23304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85" y="6661833"/>
            <a:ext cx="3837027" cy="23304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3120364" y="5131730"/>
            <a:ext cx="9533719" cy="235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338" y="659121"/>
            <a:ext cx="1341783" cy="6826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874645" y="5131730"/>
            <a:ext cx="9533719" cy="235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722087" y="823901"/>
            <a:ext cx="3978268" cy="306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68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1185" y="776821"/>
            <a:ext cx="2377545" cy="400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24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43457" y="776821"/>
            <a:ext cx="2377545" cy="494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80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46947" y="4284288"/>
            <a:ext cx="3907648" cy="4237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80" dirty="0" smtClean="0">
                <a:solidFill>
                  <a:srgbClr val="FFFFFF"/>
                </a:solidFill>
                <a:ea typeface="Pretendard Regular"/>
              </a:rPr>
              <a:t>직 무</a:t>
            </a:r>
            <a:endParaRPr lang="ko-KR" altLang="en-US" sz="278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6947" y="7156174"/>
            <a:ext cx="3884108" cy="11770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SQL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의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데이터에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있는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 smtClean="0">
                <a:solidFill>
                  <a:srgbClr val="FFFFFF"/>
                </a:solidFill>
                <a:latin typeface="Pretendard Regular"/>
              </a:rPr>
              <a:t>직무 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활용하여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자바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클래스에서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직무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별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정보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조회 기능을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90176" y="4284288"/>
            <a:ext cx="3907648" cy="4237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80" dirty="0" smtClean="0">
                <a:solidFill>
                  <a:srgbClr val="FFFFFF"/>
                </a:solidFill>
                <a:ea typeface="Pretendard Regular"/>
              </a:rPr>
              <a:t>나라별</a:t>
            </a:r>
            <a:endParaRPr lang="en-US" altLang="ko-KR" sz="2780" dirty="0" smtClean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80" dirty="0" smtClean="0">
                <a:solidFill>
                  <a:srgbClr val="FFFFFF"/>
                </a:solidFill>
                <a:ea typeface="Pretendard Regular"/>
              </a:rPr>
              <a:t>근무 직원</a:t>
            </a:r>
            <a:endParaRPr lang="ko-KR" altLang="en-US" sz="278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25487" y="7238564"/>
            <a:ext cx="3884108" cy="11770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SQL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의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데이터에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있는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별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나라별 근무 직원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활용하여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자바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클래스에서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나라 별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직원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정보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조회 기능을</a:t>
            </a:r>
            <a:r>
              <a:rPr lang="en-US" sz="1668" dirty="0" smtClean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1668" dirty="0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1668" dirty="0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800410" y="5885011"/>
            <a:ext cx="1577183" cy="2354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071" y="6544133"/>
            <a:ext cx="235400" cy="23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071" y="4990490"/>
            <a:ext cx="235400" cy="23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67179" y="5885011"/>
            <a:ext cx="1577183" cy="2354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6300" y="6544133"/>
            <a:ext cx="235400" cy="23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6300" y="4990490"/>
            <a:ext cx="235400" cy="23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910407" y="5885011"/>
            <a:ext cx="1577183" cy="2354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93069" y="6544133"/>
            <a:ext cx="235400" cy="23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93069" y="4990490"/>
            <a:ext cx="235400" cy="235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756945" y="3924300"/>
            <a:ext cx="3907648" cy="8709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80" dirty="0" smtClean="0">
                <a:solidFill>
                  <a:srgbClr val="FFFFFF"/>
                </a:solidFill>
                <a:ea typeface="Pretendard Regular"/>
              </a:rPr>
              <a:t>메인</a:t>
            </a:r>
            <a:endParaRPr lang="en-US" altLang="ko-KR" sz="2780" dirty="0" smtClean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80" dirty="0" smtClean="0">
                <a:solidFill>
                  <a:srgbClr val="FFFFFF"/>
                </a:solidFill>
                <a:ea typeface="Pretendard Regular"/>
              </a:rPr>
              <a:t>클래스</a:t>
            </a:r>
            <a:endParaRPr lang="en-US" altLang="ko-KR" sz="2780" dirty="0" smtClean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780" dirty="0" smtClean="0">
                <a:solidFill>
                  <a:srgbClr val="FFFFFF"/>
                </a:solidFill>
                <a:latin typeface="Pretendard Regular"/>
                <a:ea typeface="Pretendard Regular"/>
              </a:rPr>
              <a:t>구현</a:t>
            </a:r>
            <a:r>
              <a:rPr lang="en-US" sz="2780" dirty="0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56945" y="7238564"/>
            <a:ext cx="3884108" cy="11770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1668" dirty="0" smtClean="0">
                <a:solidFill>
                  <a:srgbClr val="FFFFFF"/>
                </a:solidFill>
                <a:ea typeface="Pretendard Regular"/>
              </a:rPr>
              <a:t>8</a:t>
            </a: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가지의 기능을 취합한 메인클래스를</a:t>
            </a:r>
            <a:endParaRPr lang="en-US" altLang="ko-KR" sz="1668" dirty="0" smtClean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구현 하여 메서드 호출을 통한</a:t>
            </a:r>
            <a:endParaRPr lang="en-US" altLang="ko-KR" sz="1668" dirty="0" smtClean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1668" dirty="0" smtClean="0">
                <a:solidFill>
                  <a:srgbClr val="FFFFFF"/>
                </a:solidFill>
                <a:ea typeface="Pretendard Regular"/>
              </a:rPr>
              <a:t>조회 기능 구현</a:t>
            </a:r>
            <a:endParaRPr lang="en-US" altLang="ko-KR" sz="1668" dirty="0" smtClean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471753" y="1953824"/>
            <a:ext cx="7344494" cy="12005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73">
                <a:solidFill>
                  <a:srgbClr val="70E89F"/>
                </a:solidFill>
                <a:ea typeface="Pretendard Regular"/>
              </a:rPr>
              <a:t>기능</a:t>
            </a:r>
            <a:r>
              <a:rPr lang="en-US" sz="6673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6673">
                <a:solidFill>
                  <a:srgbClr val="70E89F"/>
                </a:solidFill>
                <a:ea typeface="Pretendard Regular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8386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580</Words>
  <Application>Microsoft Office PowerPoint</Application>
  <PresentationFormat>사용자 지정</PresentationFormat>
  <Paragraphs>193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Pretendard Light</vt:lpstr>
      <vt:lpstr>Pretendard Bold</vt:lpstr>
      <vt:lpstr>Pretendard SemiBold</vt:lpstr>
      <vt:lpstr>Arial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LX</dc:creator>
  <cp:lastModifiedBy>LX</cp:lastModifiedBy>
  <cp:revision>15</cp:revision>
  <dcterms:created xsi:type="dcterms:W3CDTF">2006-08-16T00:00:00Z</dcterms:created>
  <dcterms:modified xsi:type="dcterms:W3CDTF">2025-07-21T05:11:39Z</dcterms:modified>
</cp:coreProperties>
</file>